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754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4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5050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46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878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502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468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4896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2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43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737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4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319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66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88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11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29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CC0EC-5FE0-400B-824C-7880893A73F2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58E98-1210-4D30-B407-D4296EC88F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898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71600" y="928255"/>
            <a:ext cx="9448800" cy="1260763"/>
          </a:xfrm>
        </p:spPr>
        <p:txBody>
          <a:bodyPr>
            <a:normAutofit/>
          </a:bodyPr>
          <a:lstStyle/>
          <a:p>
            <a:pPr algn="ctr"/>
            <a:r>
              <a:rPr lang="uk-UA" sz="3600" i="1" dirty="0">
                <a:latin typeface="Arial Black" panose="020B0A04020102020204" pitchFamily="34" charset="0"/>
              </a:rPr>
              <a:t>мАйбутнє ші</a:t>
            </a:r>
            <a:r>
              <a:rPr lang="uk-UA" sz="3600" i="1" dirty="0">
                <a:latin typeface="Arial Black" panose="020B0A04020102020204" pitchFamily="34" charset="0"/>
              </a:rPr>
              <a:t> у </a:t>
            </a:r>
            <a:r>
              <a:rPr lang="uk-UA" sz="3600" i="1" dirty="0" smtClean="0">
                <a:latin typeface="Arial Black" panose="020B0A04020102020204" pitchFamily="34" charset="0"/>
              </a:rPr>
              <a:t>2026:що чекає нас після проривів 2025 року ?</a:t>
            </a:r>
            <a:endParaRPr lang="en-US" sz="3600" i="1" dirty="0">
              <a:latin typeface="Algerian" panose="04020705040A02060702" pitchFamily="82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567054" y="5514109"/>
            <a:ext cx="5223164" cy="1205346"/>
          </a:xfrm>
        </p:spPr>
        <p:txBody>
          <a:bodyPr>
            <a:normAutofit/>
          </a:bodyPr>
          <a:lstStyle/>
          <a:p>
            <a:pPr algn="r"/>
            <a:r>
              <a:rPr lang="uk-UA" b="1" dirty="0" smtClean="0"/>
              <a:t>ВИКОНАВ:</a:t>
            </a:r>
          </a:p>
          <a:p>
            <a:pPr algn="r"/>
            <a:r>
              <a:rPr lang="uk-UA" b="1" dirty="0" smtClean="0"/>
              <a:t>СТУДЕНТ ГРУПИ КІ-25</a:t>
            </a:r>
          </a:p>
          <a:p>
            <a:pPr algn="r"/>
            <a:r>
              <a:rPr lang="uk-UA" b="1" dirty="0" smtClean="0"/>
              <a:t>КАГАРЛИЦЬКИЙ ВЛАДИСЛАВ</a:t>
            </a:r>
            <a:endParaRPr lang="en-US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583" y="2322614"/>
            <a:ext cx="5900307" cy="337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4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36618" y="4932219"/>
            <a:ext cx="8146473" cy="1039090"/>
          </a:xfrm>
        </p:spPr>
        <p:txBody>
          <a:bodyPr>
            <a:normAutofit/>
          </a:bodyPr>
          <a:lstStyle/>
          <a:p>
            <a:pPr algn="ctr"/>
            <a:r>
              <a:rPr lang="uk-UA" sz="3600" i="1" dirty="0" smtClean="0">
                <a:latin typeface="Arial Black" panose="020B0A04020102020204" pitchFamily="34" charset="0"/>
              </a:rPr>
              <a:t>ДЯКУЮ ЗА УВАГУ!</a:t>
            </a:r>
            <a:endParaRPr lang="en-US" sz="3600" i="1" dirty="0"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854036" y="4364181"/>
            <a:ext cx="7107382" cy="845127"/>
          </a:xfrm>
        </p:spPr>
        <p:txBody>
          <a:bodyPr>
            <a:normAutofit/>
          </a:bodyPr>
          <a:lstStyle/>
          <a:p>
            <a:pPr algn="ctr"/>
            <a:r>
              <a:rPr lang="uk-UA" b="1" dirty="0" smtClean="0"/>
              <a:t>За ШІ – майбутнє!</a:t>
            </a:r>
            <a:endParaRPr lang="en-US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653" y="977769"/>
            <a:ext cx="5684693" cy="319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2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71600" y="748146"/>
            <a:ext cx="9448800" cy="1260764"/>
          </a:xfrm>
        </p:spPr>
        <p:txBody>
          <a:bodyPr>
            <a:normAutofit/>
          </a:bodyPr>
          <a:lstStyle/>
          <a:p>
            <a:pPr algn="ctr"/>
            <a:r>
              <a:rPr lang="uk-UA" sz="2800" b="1" i="1" dirty="0" smtClean="0">
                <a:latin typeface="Arial Black" panose="020B0A04020102020204" pitchFamily="34" charset="0"/>
              </a:rPr>
              <a:t>2025 -</a:t>
            </a:r>
            <a:br>
              <a:rPr lang="uk-UA" sz="2800" b="1" i="1" dirty="0" smtClean="0">
                <a:latin typeface="Arial Black" panose="020B0A04020102020204" pitchFamily="34" charset="0"/>
              </a:rPr>
            </a:br>
            <a:r>
              <a:rPr lang="uk-UA" sz="2800" b="1" i="1" dirty="0" smtClean="0">
                <a:latin typeface="Arial Black" panose="020B0A04020102020204" pitchFamily="34" charset="0"/>
              </a:rPr>
              <a:t>  Рік прориву для розвитку штучного інтелекту</a:t>
            </a:r>
            <a:endParaRPr lang="en-US" sz="2800" b="1" i="1" dirty="0">
              <a:latin typeface="Algerian" panose="04020705040A02060702" pitchFamily="82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31818" y="2507672"/>
            <a:ext cx="8950035" cy="3089564"/>
          </a:xfrm>
        </p:spPr>
        <p:txBody>
          <a:bodyPr>
            <a:normAutofit/>
          </a:bodyPr>
          <a:lstStyle/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uk-UA" sz="2400" b="1" u="sng" dirty="0" smtClean="0">
                <a:solidFill>
                  <a:srgbClr val="0070C0"/>
                </a:solidFill>
              </a:rPr>
              <a:t>ШІ СТАВ «РОЗУМНІШИМ»</a:t>
            </a:r>
            <a:endParaRPr lang="en-US" sz="2400" b="1" u="sng" dirty="0" smtClean="0">
              <a:solidFill>
                <a:srgbClr val="0070C0"/>
              </a:solidFill>
            </a:endParaRPr>
          </a:p>
          <a:p>
            <a:pPr>
              <a:lnSpc>
                <a:spcPct val="100000"/>
              </a:lnSpc>
            </a:pPr>
            <a:r>
              <a:rPr lang="uk-UA" dirty="0"/>
              <a:t>Нові потужні </a:t>
            </a:r>
            <a:r>
              <a:rPr lang="uk-UA" dirty="0"/>
              <a:t>мовні</a:t>
            </a:r>
            <a:r>
              <a:rPr lang="uk-UA" dirty="0"/>
              <a:t> моделі та їх інтелектуальні </a:t>
            </a:r>
            <a:r>
              <a:rPr lang="uk-UA" dirty="0" smtClean="0"/>
              <a:t>можливості.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uk-UA" dirty="0" smtClean="0"/>
              <a:t>Великі </a:t>
            </a:r>
            <a:r>
              <a:rPr lang="uk-UA" dirty="0"/>
              <a:t>моделі, такі як </a:t>
            </a:r>
            <a:r>
              <a:rPr lang="en-US" dirty="0"/>
              <a:t>Gemini 2.5/3 </a:t>
            </a:r>
            <a:r>
              <a:rPr lang="uk-UA" dirty="0"/>
              <a:t>від </a:t>
            </a:r>
            <a:r>
              <a:rPr lang="en-US" dirty="0"/>
              <a:t>Google </a:t>
            </a:r>
            <a:r>
              <a:rPr lang="uk-UA" dirty="0"/>
              <a:t>та оновлені моделі від </a:t>
            </a:r>
            <a:r>
              <a:rPr lang="en-US" dirty="0"/>
              <a:t>OpenAI</a:t>
            </a:r>
            <a:r>
              <a:rPr lang="en-US" dirty="0"/>
              <a:t>, </a:t>
            </a:r>
            <a:r>
              <a:rPr lang="uk-UA" dirty="0"/>
              <a:t>показали значний прогрес у логічному мисленні, кодуванні складних завдань та широкій підтримці мультимодальних даних (текст, зображення, аудіо), що стало важливим кроком у розвитку універсальних ШІ-систем</a:t>
            </a:r>
            <a:r>
              <a:rPr lang="uk-UA" sz="2200" dirty="0" smtClean="0"/>
              <a:t>.</a:t>
            </a:r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uk-UA" dirty="0" smtClean="0"/>
          </a:p>
          <a:p>
            <a:pPr marL="514350" indent="-514350">
              <a:buFont typeface="Wingdings" panose="05000000000000000000" pitchFamily="2" charset="2"/>
              <a:buChar char="Ø"/>
            </a:pPr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45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789708"/>
            <a:ext cx="9407236" cy="692727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Ші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став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доступнішим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для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звичайних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людей</a:t>
            </a:r>
            <a:endParaRPr lang="en-US" sz="2400" b="1" u="sng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33054" y="2022764"/>
            <a:ext cx="9448800" cy="195349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ru-RU" dirty="0" smtClean="0"/>
              <a:t>Тепер</a:t>
            </a:r>
            <a:r>
              <a:rPr lang="ru-RU" dirty="0" smtClean="0"/>
              <a:t> </a:t>
            </a:r>
            <a:r>
              <a:rPr lang="ru-RU" dirty="0"/>
              <a:t>ним </a:t>
            </a:r>
            <a:r>
              <a:rPr lang="ru-RU" dirty="0"/>
              <a:t>може</a:t>
            </a:r>
            <a:r>
              <a:rPr lang="ru-RU" dirty="0"/>
              <a:t> </a:t>
            </a:r>
            <a:r>
              <a:rPr lang="ru-RU" dirty="0"/>
              <a:t>користуватися</a:t>
            </a:r>
            <a:r>
              <a:rPr lang="ru-RU" dirty="0"/>
              <a:t> </a:t>
            </a:r>
            <a:r>
              <a:rPr lang="ru-RU" dirty="0"/>
              <a:t>майже</a:t>
            </a:r>
            <a:r>
              <a:rPr lang="ru-RU" dirty="0"/>
              <a:t> </a:t>
            </a:r>
            <a:r>
              <a:rPr lang="ru-RU" dirty="0"/>
              <a:t>кожен</a:t>
            </a:r>
            <a:r>
              <a:rPr lang="ru-RU" dirty="0"/>
              <a:t> у </a:t>
            </a:r>
            <a:r>
              <a:rPr lang="ru-RU" dirty="0"/>
              <a:t>телефоні</a:t>
            </a:r>
            <a:r>
              <a:rPr lang="ru-RU" dirty="0"/>
              <a:t> </a:t>
            </a:r>
            <a:r>
              <a:rPr lang="ru-RU" dirty="0"/>
              <a:t>чи</a:t>
            </a:r>
            <a:r>
              <a:rPr lang="ru-RU" dirty="0"/>
              <a:t> </a:t>
            </a:r>
            <a:r>
              <a:rPr lang="ru-RU" dirty="0"/>
              <a:t>комп’ютері</a:t>
            </a:r>
            <a:r>
              <a:rPr lang="ru-RU" dirty="0"/>
              <a:t> для </a:t>
            </a:r>
            <a:r>
              <a:rPr lang="ru-RU" dirty="0"/>
              <a:t>навчання</a:t>
            </a:r>
            <a:r>
              <a:rPr lang="ru-RU" dirty="0"/>
              <a:t>, </a:t>
            </a:r>
            <a:r>
              <a:rPr lang="ru-RU" dirty="0"/>
              <a:t>роботи</a:t>
            </a:r>
            <a:r>
              <a:rPr lang="ru-RU" dirty="0"/>
              <a:t> й </a:t>
            </a:r>
            <a:r>
              <a:rPr lang="ru-RU" dirty="0"/>
              <a:t>повсякденних</a:t>
            </a:r>
            <a:r>
              <a:rPr lang="ru-RU" dirty="0"/>
              <a:t> </a:t>
            </a:r>
            <a:r>
              <a:rPr lang="ru-RU" dirty="0" smtClean="0"/>
              <a:t>справах.</a:t>
            </a:r>
            <a:endParaRPr lang="ru-RU" dirty="0"/>
          </a:p>
          <a:p>
            <a:pPr>
              <a:spcBef>
                <a:spcPts val="0"/>
              </a:spcBef>
            </a:pPr>
            <a:r>
              <a:rPr lang="ru-RU" dirty="0" smtClean="0"/>
              <a:t>Його</a:t>
            </a:r>
            <a:r>
              <a:rPr lang="ru-RU" dirty="0" smtClean="0"/>
              <a:t> </a:t>
            </a:r>
            <a:r>
              <a:rPr lang="ru-RU" dirty="0"/>
              <a:t>почали активно </a:t>
            </a:r>
            <a:r>
              <a:rPr lang="ru-RU" dirty="0"/>
              <a:t>використовувати</a:t>
            </a:r>
            <a:r>
              <a:rPr lang="ru-RU" dirty="0"/>
              <a:t> в школах, </a:t>
            </a:r>
            <a:r>
              <a:rPr lang="ru-RU" dirty="0" smtClean="0"/>
              <a:t>медицині</a:t>
            </a:r>
            <a:r>
              <a:rPr lang="ru-RU" dirty="0"/>
              <a:t>, </a:t>
            </a:r>
            <a:r>
              <a:rPr lang="ru-RU" dirty="0"/>
              <a:t>державних</a:t>
            </a:r>
            <a:r>
              <a:rPr lang="ru-RU" dirty="0"/>
              <a:t> </a:t>
            </a:r>
            <a:r>
              <a:rPr lang="ru-RU" dirty="0" smtClean="0"/>
              <a:t>та </a:t>
            </a:r>
            <a:r>
              <a:rPr lang="ru-RU" dirty="0" smtClean="0"/>
              <a:t>приватних</a:t>
            </a:r>
            <a:r>
              <a:rPr lang="ru-RU" dirty="0" smtClean="0"/>
              <a:t> </a:t>
            </a:r>
            <a:r>
              <a:rPr lang="ru-RU" dirty="0" smtClean="0"/>
              <a:t>установах</a:t>
            </a:r>
            <a:r>
              <a:rPr lang="ru-RU" dirty="0" smtClean="0"/>
              <a:t>.</a:t>
            </a:r>
            <a:endParaRPr lang="uk-UA" dirty="0" smtClean="0"/>
          </a:p>
          <a:p>
            <a:endParaRPr lang="en-US" dirty="0"/>
          </a:p>
        </p:txBody>
      </p:sp>
      <p:pic>
        <p:nvPicPr>
          <p:cNvPr id="1026" name="Picture 2" descr="Штучний інтелект у графічному дизайні: як він змінює галузь?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965" y="3311236"/>
            <a:ext cx="5527962" cy="3366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22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692727"/>
            <a:ext cx="9407236" cy="1330037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DeepSeek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і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нові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підходи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/>
            </a:r>
            <a:br>
              <a:rPr lang="ru-RU" sz="2400" b="1" u="sng" dirty="0" smtClean="0">
                <a:solidFill>
                  <a:srgbClr val="0070C0"/>
                </a:solidFill>
                <a:latin typeface="+mn-lt"/>
              </a:rPr>
            </a:b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до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масштабованого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навчання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/>
            </a:r>
            <a:br>
              <a:rPr lang="ru-RU" sz="2400" b="1" u="sng" dirty="0">
                <a:solidFill>
                  <a:srgbClr val="0070C0"/>
                </a:solidFill>
                <a:latin typeface="+mn-lt"/>
              </a:rPr>
            </a:br>
            <a:endParaRPr lang="en-US" sz="2400" b="1" u="sng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74618" y="1773382"/>
            <a:ext cx="9448800" cy="195349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ru-RU" dirty="0" smtClean="0"/>
          </a:p>
          <a:p>
            <a:pPr>
              <a:spcBef>
                <a:spcPts val="0"/>
              </a:spcBef>
            </a:pPr>
            <a:r>
              <a:rPr lang="ru-RU" dirty="0" smtClean="0"/>
              <a:t>Модель </a:t>
            </a:r>
            <a:r>
              <a:rPr lang="en-US" dirty="0"/>
              <a:t>DeepSeek-R1 </a:t>
            </a:r>
            <a:r>
              <a:rPr lang="en-US" dirty="0" smtClean="0"/>
              <a:t> </a:t>
            </a:r>
            <a:r>
              <a:rPr lang="ru-RU" dirty="0" smtClean="0"/>
              <a:t>вплинула</a:t>
            </a:r>
            <a:r>
              <a:rPr lang="ru-RU" dirty="0" smtClean="0"/>
              <a:t> </a:t>
            </a:r>
            <a:r>
              <a:rPr lang="ru-RU" dirty="0"/>
              <a:t>на </a:t>
            </a:r>
            <a:r>
              <a:rPr lang="ru-RU" dirty="0"/>
              <a:t>ефективність</a:t>
            </a:r>
            <a:r>
              <a:rPr lang="ru-RU" dirty="0"/>
              <a:t> великих </a:t>
            </a:r>
            <a:r>
              <a:rPr lang="ru-RU" dirty="0"/>
              <a:t>мовних</a:t>
            </a:r>
            <a:r>
              <a:rPr lang="ru-RU" dirty="0"/>
              <a:t> моделей, </a:t>
            </a:r>
            <a:r>
              <a:rPr lang="ru-RU" dirty="0"/>
              <a:t>відкривши</a:t>
            </a:r>
            <a:r>
              <a:rPr lang="ru-RU" dirty="0"/>
              <a:t> </a:t>
            </a:r>
            <a:r>
              <a:rPr lang="ru-RU" dirty="0"/>
              <a:t>нові</a:t>
            </a:r>
            <a:r>
              <a:rPr lang="ru-RU" dirty="0"/>
              <a:t> шляхи </a:t>
            </a:r>
            <a:r>
              <a:rPr lang="ru-RU" dirty="0"/>
              <a:t>оптимізації</a:t>
            </a:r>
            <a:r>
              <a:rPr lang="ru-RU" dirty="0"/>
              <a:t> </a:t>
            </a:r>
            <a:r>
              <a:rPr lang="ru-RU" dirty="0"/>
              <a:t>роботи</a:t>
            </a:r>
            <a:r>
              <a:rPr lang="ru-RU" dirty="0"/>
              <a:t> чат-</a:t>
            </a:r>
            <a:r>
              <a:rPr lang="ru-RU" dirty="0"/>
              <a:t>ботів</a:t>
            </a:r>
            <a:r>
              <a:rPr lang="ru-RU" dirty="0"/>
              <a:t> і </a:t>
            </a:r>
            <a:r>
              <a:rPr lang="ru-RU" dirty="0"/>
              <a:t>агентів</a:t>
            </a:r>
            <a:r>
              <a:rPr lang="ru-RU" dirty="0"/>
              <a:t> ШІ</a:t>
            </a:r>
            <a:r>
              <a:rPr lang="ru-RU" dirty="0" smtClean="0"/>
              <a:t>.</a:t>
            </a:r>
          </a:p>
          <a:p>
            <a:pPr>
              <a:spcBef>
                <a:spcPts val="0"/>
              </a:spcBef>
            </a:pPr>
            <a:r>
              <a:rPr lang="ru-RU" dirty="0" smtClean="0"/>
              <a:t>Такі</a:t>
            </a:r>
            <a:r>
              <a:rPr lang="ru-RU" dirty="0" smtClean="0"/>
              <a:t> </a:t>
            </a:r>
            <a:r>
              <a:rPr lang="ru-RU" dirty="0"/>
              <a:t>моделі</a:t>
            </a:r>
            <a:r>
              <a:rPr lang="ru-RU" dirty="0"/>
              <a:t> </a:t>
            </a:r>
            <a:r>
              <a:rPr lang="ru-RU" dirty="0" smtClean="0"/>
              <a:t> </a:t>
            </a:r>
            <a:r>
              <a:rPr lang="ru-RU" dirty="0"/>
              <a:t>к</a:t>
            </a:r>
            <a:r>
              <a:rPr lang="ru-RU" dirty="0" smtClean="0"/>
              <a:t>раще</a:t>
            </a:r>
            <a:r>
              <a:rPr lang="ru-RU" dirty="0" smtClean="0"/>
              <a:t> </a:t>
            </a:r>
            <a:r>
              <a:rPr lang="ru-RU" dirty="0"/>
              <a:t>міркують</a:t>
            </a:r>
            <a:r>
              <a:rPr lang="ru-RU" dirty="0"/>
              <a:t>, </a:t>
            </a:r>
            <a:r>
              <a:rPr lang="ru-RU" dirty="0"/>
              <a:t>аналізують</a:t>
            </a:r>
            <a:r>
              <a:rPr lang="ru-RU" dirty="0"/>
              <a:t> і </a:t>
            </a:r>
            <a:r>
              <a:rPr lang="ru-RU" dirty="0"/>
              <a:t>пояснюють</a:t>
            </a:r>
            <a:r>
              <a:rPr lang="ru-RU" dirty="0"/>
              <a:t> </a:t>
            </a:r>
            <a:r>
              <a:rPr lang="ru-RU" dirty="0" smtClean="0"/>
              <a:t>свої</a:t>
            </a:r>
            <a:r>
              <a:rPr lang="ru-RU" dirty="0"/>
              <a:t> </a:t>
            </a:r>
            <a:r>
              <a:rPr lang="ru-RU" dirty="0" smtClean="0"/>
              <a:t>відповіді</a:t>
            </a:r>
            <a:r>
              <a:rPr lang="ru-RU" dirty="0" smtClean="0"/>
              <a:t>.</a:t>
            </a:r>
          </a:p>
          <a:p>
            <a:pPr>
              <a:spcBef>
                <a:spcPts val="0"/>
              </a:spcBef>
            </a:pPr>
            <a:r>
              <a:rPr lang="ru-RU" dirty="0"/>
              <a:t>завдяки</a:t>
            </a:r>
            <a:r>
              <a:rPr lang="ru-RU" dirty="0"/>
              <a:t> </a:t>
            </a:r>
            <a:r>
              <a:rPr lang="ru-RU" dirty="0"/>
              <a:t>цьому</a:t>
            </a:r>
            <a:r>
              <a:rPr lang="ru-RU" dirty="0"/>
              <a:t> </a:t>
            </a:r>
            <a:r>
              <a:rPr lang="ru-RU" dirty="0"/>
              <a:t>більше</a:t>
            </a:r>
            <a:r>
              <a:rPr lang="ru-RU" dirty="0"/>
              <a:t> людей і </a:t>
            </a:r>
            <a:r>
              <a:rPr lang="ru-RU" dirty="0"/>
              <a:t>компаній</a:t>
            </a:r>
            <a:r>
              <a:rPr lang="ru-RU" dirty="0"/>
              <a:t> </a:t>
            </a:r>
            <a:r>
              <a:rPr lang="ru-RU" dirty="0"/>
              <a:t>можуть</a:t>
            </a:r>
            <a:r>
              <a:rPr lang="ru-RU" dirty="0"/>
              <a:t> </a:t>
            </a:r>
            <a:r>
              <a:rPr lang="ru-RU" dirty="0"/>
              <a:t>користуватися</a:t>
            </a:r>
            <a:r>
              <a:rPr lang="ru-RU" dirty="0"/>
              <a:t> ШІ, а не </a:t>
            </a:r>
            <a:r>
              <a:rPr lang="ru-RU" dirty="0"/>
              <a:t>лише</a:t>
            </a:r>
            <a:r>
              <a:rPr lang="ru-RU" dirty="0"/>
              <a:t> </a:t>
            </a:r>
            <a:r>
              <a:rPr lang="ru-RU" dirty="0"/>
              <a:t>великі</a:t>
            </a:r>
            <a:r>
              <a:rPr lang="ru-RU" dirty="0"/>
              <a:t> </a:t>
            </a:r>
            <a:r>
              <a:rPr lang="ru-RU" dirty="0"/>
              <a:t>корпорації</a:t>
            </a:r>
            <a:r>
              <a:rPr lang="ru-RU" dirty="0"/>
              <a:t>.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079" y="3726873"/>
            <a:ext cx="391477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2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692727"/>
            <a:ext cx="9407236" cy="1080655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Визнання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і 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впровадження</a:t>
            </a:r>
            <a:r>
              <a:rPr lang="ru-RU" sz="2400" b="1" u="sng" dirty="0">
                <a:solidFill>
                  <a:srgbClr val="0070C0"/>
                </a:solidFill>
                <a:latin typeface="+mn-lt"/>
              </a:rPr>
              <a:t> ШІ у реальному </a:t>
            </a:r>
            <a:r>
              <a:rPr lang="ru-RU" sz="2400" b="1" u="sng" dirty="0" smtClean="0">
                <a:solidFill>
                  <a:srgbClr val="0070C0"/>
                </a:solidFill>
                <a:latin typeface="+mn-lt"/>
              </a:rPr>
              <a:t>світІ</a:t>
            </a:r>
            <a:endParaRPr lang="en-US" sz="2400" b="1" u="sng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74618" y="1943100"/>
            <a:ext cx="9769620" cy="175736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uk-UA" dirty="0" smtClean="0"/>
          </a:p>
          <a:p>
            <a:pPr>
              <a:spcBef>
                <a:spcPts val="0"/>
              </a:spcBef>
            </a:pPr>
            <a:r>
              <a:rPr lang="uk-UA" dirty="0" smtClean="0"/>
              <a:t>У</a:t>
            </a:r>
            <a:r>
              <a:rPr lang="ru-RU" dirty="0" smtClean="0"/>
              <a:t> </a:t>
            </a:r>
            <a:r>
              <a:rPr lang="ru-RU" dirty="0"/>
              <a:t>багатьох</a:t>
            </a:r>
            <a:r>
              <a:rPr lang="ru-RU" dirty="0"/>
              <a:t> </a:t>
            </a:r>
            <a:r>
              <a:rPr lang="ru-RU" dirty="0"/>
              <a:t>країнах</a:t>
            </a:r>
            <a:r>
              <a:rPr lang="ru-RU" dirty="0"/>
              <a:t> (</a:t>
            </a:r>
            <a:r>
              <a:rPr lang="ru-RU" dirty="0"/>
              <a:t>включно</a:t>
            </a:r>
            <a:r>
              <a:rPr lang="ru-RU" dirty="0"/>
              <a:t> з </a:t>
            </a:r>
            <a:r>
              <a:rPr lang="ru-RU" dirty="0"/>
              <a:t>Україною</a:t>
            </a:r>
            <a:r>
              <a:rPr lang="ru-RU" dirty="0"/>
              <a:t>) </a:t>
            </a:r>
            <a:r>
              <a:rPr lang="ru-RU" dirty="0"/>
              <a:t>штучний</a:t>
            </a:r>
            <a:r>
              <a:rPr lang="ru-RU" dirty="0"/>
              <a:t> </a:t>
            </a:r>
            <a:r>
              <a:rPr lang="ru-RU" dirty="0"/>
              <a:t>інтелект</a:t>
            </a:r>
            <a:r>
              <a:rPr lang="ru-RU" dirty="0"/>
              <a:t> активно </a:t>
            </a:r>
            <a:r>
              <a:rPr lang="ru-RU" dirty="0"/>
              <a:t>інтегрується</a:t>
            </a:r>
            <a:r>
              <a:rPr lang="ru-RU" dirty="0"/>
              <a:t> в </a:t>
            </a:r>
            <a:r>
              <a:rPr lang="ru-RU" dirty="0"/>
              <a:t>державні</a:t>
            </a:r>
            <a:r>
              <a:rPr lang="ru-RU" dirty="0"/>
              <a:t> </a:t>
            </a:r>
            <a:r>
              <a:rPr lang="ru-RU" dirty="0"/>
              <a:t>сервіси</a:t>
            </a:r>
            <a:r>
              <a:rPr lang="ru-RU" dirty="0"/>
              <a:t>, </a:t>
            </a:r>
            <a:r>
              <a:rPr lang="ru-RU" dirty="0"/>
              <a:t>економіку</a:t>
            </a:r>
            <a:r>
              <a:rPr lang="ru-RU" dirty="0"/>
              <a:t> та </a:t>
            </a:r>
            <a:r>
              <a:rPr lang="ru-RU" dirty="0"/>
              <a:t>інфраструктуру</a:t>
            </a:r>
            <a:r>
              <a:rPr lang="ru-RU" dirty="0"/>
              <a:t>, </a:t>
            </a:r>
            <a:r>
              <a:rPr lang="ru-RU" dirty="0"/>
              <a:t>що</a:t>
            </a:r>
            <a:r>
              <a:rPr lang="ru-RU" dirty="0"/>
              <a:t> </a:t>
            </a:r>
            <a:r>
              <a:rPr lang="ru-RU" dirty="0"/>
              <a:t>вже</a:t>
            </a:r>
            <a:r>
              <a:rPr lang="ru-RU" dirty="0"/>
              <a:t> </a:t>
            </a:r>
            <a:r>
              <a:rPr lang="ru-RU" dirty="0"/>
              <a:t>помітно</a:t>
            </a:r>
            <a:r>
              <a:rPr lang="ru-RU" dirty="0"/>
              <a:t> </a:t>
            </a:r>
            <a:r>
              <a:rPr lang="ru-RU" dirty="0"/>
              <a:t>підвищило</a:t>
            </a:r>
            <a:r>
              <a:rPr lang="ru-RU" dirty="0"/>
              <a:t> </a:t>
            </a:r>
            <a:r>
              <a:rPr lang="ru-RU" dirty="0"/>
              <a:t>показники</a:t>
            </a:r>
            <a:r>
              <a:rPr lang="ru-RU" dirty="0"/>
              <a:t> </a:t>
            </a:r>
            <a:r>
              <a:rPr lang="ru-RU" dirty="0"/>
              <a:t>цифровізації</a:t>
            </a:r>
            <a:r>
              <a:rPr lang="ru-RU" dirty="0"/>
              <a:t> та </a:t>
            </a:r>
            <a:r>
              <a:rPr lang="ru-RU" dirty="0"/>
              <a:t>готовності</a:t>
            </a:r>
            <a:r>
              <a:rPr lang="ru-RU" dirty="0"/>
              <a:t> до ШІ-</a:t>
            </a:r>
            <a:r>
              <a:rPr lang="ru-RU" dirty="0"/>
              <a:t>технологій</a:t>
            </a:r>
            <a:r>
              <a:rPr lang="ru-RU" dirty="0"/>
              <a:t>.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5536" y="3505516"/>
            <a:ext cx="5105400" cy="291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5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401783"/>
            <a:ext cx="9407236" cy="942108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800" b="1" u="sng" dirty="0" smtClean="0">
                <a:latin typeface="+mn-lt"/>
              </a:rPr>
              <a:t>ЯКИМ Я БАЧУ ШІ У 2026 РОЦІ</a:t>
            </a:r>
            <a:endParaRPr lang="en-US" sz="2800" b="1" u="sng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98472" y="1662546"/>
            <a:ext cx="5945765" cy="389312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ru-RU" dirty="0" smtClean="0"/>
          </a:p>
          <a:p>
            <a:pPr marL="457200" indent="-457200" algn="ctr">
              <a:spcBef>
                <a:spcPts val="0"/>
              </a:spcBef>
              <a:buFont typeface="+mj-lt"/>
              <a:buAutoNum type="arabicPeriod"/>
            </a:pPr>
            <a:r>
              <a:rPr lang="ru-RU" sz="2400" b="1" i="1" dirty="0" smtClean="0">
                <a:solidFill>
                  <a:srgbClr val="0070C0"/>
                </a:solidFill>
              </a:rPr>
              <a:t>Це </a:t>
            </a:r>
            <a:r>
              <a:rPr lang="ru-RU" sz="2400" b="1" i="1" dirty="0" smtClean="0">
                <a:solidFill>
                  <a:srgbClr val="0070C0"/>
                </a:solidFill>
              </a:rPr>
              <a:t>персональний</a:t>
            </a:r>
            <a:r>
              <a:rPr lang="ru-RU" sz="2400" b="1" i="1" dirty="0" smtClean="0">
                <a:solidFill>
                  <a:srgbClr val="0070C0"/>
                </a:solidFill>
              </a:rPr>
              <a:t> </a:t>
            </a:r>
            <a:r>
              <a:rPr lang="ru-RU" sz="2400" b="1" i="1" dirty="0">
                <a:solidFill>
                  <a:srgbClr val="0070C0"/>
                </a:solidFill>
              </a:rPr>
              <a:t>ШІ-наставник для </a:t>
            </a:r>
            <a:r>
              <a:rPr lang="ru-RU" sz="2400" b="1" i="1" dirty="0">
                <a:solidFill>
                  <a:srgbClr val="0070C0"/>
                </a:solidFill>
              </a:rPr>
              <a:t>кожної</a:t>
            </a:r>
            <a:r>
              <a:rPr lang="ru-RU" sz="2400" b="1" i="1" dirty="0">
                <a:solidFill>
                  <a:srgbClr val="0070C0"/>
                </a:solidFill>
              </a:rPr>
              <a:t> </a:t>
            </a:r>
            <a:r>
              <a:rPr lang="ru-RU" sz="2400" b="1" i="1" dirty="0" smtClean="0">
                <a:solidFill>
                  <a:srgbClr val="0070C0"/>
                </a:solidFill>
              </a:rPr>
              <a:t>людини</a:t>
            </a:r>
            <a:endParaRPr lang="ru-RU" sz="2400" b="1" i="1" dirty="0" smtClean="0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</a:pPr>
            <a:endParaRPr lang="ru-RU" b="1" i="1" dirty="0" smtClean="0"/>
          </a:p>
          <a:p>
            <a:pPr>
              <a:spcBef>
                <a:spcPts val="0"/>
              </a:spcBef>
            </a:pPr>
            <a:r>
              <a:rPr lang="ru-RU" dirty="0" smtClean="0"/>
              <a:t>ШІ </a:t>
            </a:r>
            <a:r>
              <a:rPr lang="ru-RU" dirty="0"/>
              <a:t>стане </a:t>
            </a:r>
            <a:r>
              <a:rPr lang="ru-RU" dirty="0"/>
              <a:t>індивідуальним</a:t>
            </a:r>
            <a:r>
              <a:rPr lang="ru-RU" dirty="0"/>
              <a:t> </a:t>
            </a:r>
            <a:r>
              <a:rPr lang="ru-RU" dirty="0"/>
              <a:t>помічником</a:t>
            </a:r>
            <a:r>
              <a:rPr lang="ru-RU" dirty="0"/>
              <a:t> у </a:t>
            </a:r>
            <a:r>
              <a:rPr lang="ru-RU" dirty="0"/>
              <a:t>навчанні</a:t>
            </a:r>
            <a:r>
              <a:rPr lang="ru-RU" dirty="0"/>
              <a:t>, </a:t>
            </a:r>
            <a:r>
              <a:rPr lang="ru-RU" dirty="0"/>
              <a:t>роботі</a:t>
            </a:r>
            <a:r>
              <a:rPr lang="ru-RU" dirty="0"/>
              <a:t> й </a:t>
            </a:r>
            <a:r>
              <a:rPr lang="ru-RU" dirty="0"/>
              <a:t>повсякденному</a:t>
            </a:r>
            <a:r>
              <a:rPr lang="ru-RU" dirty="0"/>
              <a:t> </a:t>
            </a:r>
            <a:r>
              <a:rPr lang="ru-RU" dirty="0" smtClean="0"/>
              <a:t>житті</a:t>
            </a:r>
            <a:r>
              <a:rPr lang="ru-RU" dirty="0" smtClean="0"/>
              <a:t>.</a:t>
            </a:r>
          </a:p>
          <a:p>
            <a:pPr>
              <a:spcBef>
                <a:spcPts val="0"/>
              </a:spcBef>
            </a:pPr>
            <a:r>
              <a:rPr lang="ru-RU" dirty="0" smtClean="0"/>
              <a:t>Штучний</a:t>
            </a:r>
            <a:r>
              <a:rPr lang="ru-RU" dirty="0" smtClean="0"/>
              <a:t> </a:t>
            </a:r>
            <a:r>
              <a:rPr lang="ru-RU" dirty="0"/>
              <a:t>інтелект</a:t>
            </a:r>
            <a:r>
              <a:rPr lang="ru-RU" dirty="0"/>
              <a:t> </a:t>
            </a:r>
            <a:r>
              <a:rPr lang="ru-RU" dirty="0"/>
              <a:t>зможе</a:t>
            </a:r>
            <a:r>
              <a:rPr lang="ru-RU" dirty="0"/>
              <a:t> </a:t>
            </a:r>
            <a:r>
              <a:rPr lang="ru-RU" dirty="0"/>
              <a:t>спілкуватися</a:t>
            </a:r>
            <a:r>
              <a:rPr lang="ru-RU" dirty="0"/>
              <a:t> з </a:t>
            </a:r>
            <a:r>
              <a:rPr lang="ru-RU" dirty="0"/>
              <a:t>людиною</a:t>
            </a:r>
            <a:r>
              <a:rPr lang="ru-RU" dirty="0"/>
              <a:t> онлайн в реальному </a:t>
            </a:r>
            <a:r>
              <a:rPr lang="ru-RU" dirty="0"/>
              <a:t>часі</a:t>
            </a:r>
            <a:r>
              <a:rPr lang="ru-RU" dirty="0"/>
              <a:t>, </a:t>
            </a:r>
            <a:r>
              <a:rPr lang="ru-RU" dirty="0"/>
              <a:t>відповідати</a:t>
            </a:r>
            <a:r>
              <a:rPr lang="ru-RU" dirty="0"/>
              <a:t> на </a:t>
            </a:r>
            <a:r>
              <a:rPr lang="ru-RU" dirty="0"/>
              <a:t>запитання</a:t>
            </a:r>
            <a:r>
              <a:rPr lang="ru-RU" dirty="0"/>
              <a:t> та </a:t>
            </a:r>
            <a:r>
              <a:rPr lang="ru-RU" dirty="0"/>
              <a:t>допомагати</a:t>
            </a:r>
            <a:r>
              <a:rPr lang="ru-RU" dirty="0"/>
              <a:t> </a:t>
            </a:r>
            <a:r>
              <a:rPr lang="ru-RU" dirty="0"/>
              <a:t>щодня</a:t>
            </a:r>
            <a:r>
              <a:rPr lang="ru-RU" dirty="0" smtClean="0"/>
              <a:t>.</a:t>
            </a:r>
          </a:p>
          <a:p>
            <a:pPr>
              <a:spcBef>
                <a:spcPts val="0"/>
              </a:spcBef>
            </a:pPr>
            <a:r>
              <a:rPr lang="ru-RU" dirty="0" smtClean="0"/>
              <a:t>Підбиратиме</a:t>
            </a:r>
            <a:r>
              <a:rPr lang="ru-RU" dirty="0" smtClean="0"/>
              <a:t> </a:t>
            </a:r>
            <a:r>
              <a:rPr lang="ru-RU" dirty="0"/>
              <a:t>стиль </a:t>
            </a:r>
            <a:r>
              <a:rPr lang="ru-RU" dirty="0"/>
              <a:t>навчання</a:t>
            </a:r>
            <a:r>
              <a:rPr lang="ru-RU" dirty="0"/>
              <a:t>, </a:t>
            </a:r>
            <a:r>
              <a:rPr lang="ru-RU" dirty="0"/>
              <a:t>допомагатиме</a:t>
            </a:r>
            <a:r>
              <a:rPr lang="ru-RU" dirty="0"/>
              <a:t> </a:t>
            </a:r>
            <a:r>
              <a:rPr lang="ru-RU" dirty="0"/>
              <a:t>розвивати</a:t>
            </a:r>
            <a:r>
              <a:rPr lang="ru-RU" dirty="0"/>
              <a:t> </a:t>
            </a:r>
            <a:r>
              <a:rPr lang="ru-RU" dirty="0" smtClean="0"/>
              <a:t>свої</a:t>
            </a:r>
            <a:r>
              <a:rPr lang="ru-RU" dirty="0" smtClean="0"/>
              <a:t> </a:t>
            </a:r>
            <a:r>
              <a:rPr lang="ru-RU" dirty="0" smtClean="0"/>
              <a:t>таланти</a:t>
            </a:r>
            <a:r>
              <a:rPr lang="ru-RU" dirty="0"/>
              <a:t>, </a:t>
            </a:r>
            <a:r>
              <a:rPr lang="ru-RU" dirty="0"/>
              <a:t>планувати</a:t>
            </a:r>
            <a:r>
              <a:rPr lang="ru-RU" dirty="0"/>
              <a:t> </a:t>
            </a:r>
            <a:r>
              <a:rPr lang="ru-RU" dirty="0" smtClean="0"/>
              <a:t>та </a:t>
            </a:r>
            <a:r>
              <a:rPr lang="ru-RU" dirty="0" smtClean="0"/>
              <a:t>розподіляти</a:t>
            </a:r>
            <a:r>
              <a:rPr lang="ru-RU" dirty="0" smtClean="0"/>
              <a:t> час.</a:t>
            </a:r>
          </a:p>
          <a:p>
            <a:pPr>
              <a:spcBef>
                <a:spcPts val="0"/>
              </a:spcBef>
            </a:pPr>
            <a:endParaRPr lang="ru-RU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90" y="1787236"/>
            <a:ext cx="3990109" cy="39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0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401783"/>
            <a:ext cx="9407236" cy="942108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800" b="1" u="sng" dirty="0" smtClean="0">
                <a:latin typeface="+mn-lt"/>
              </a:rPr>
              <a:t>ЯКИМ Я БАЧУ ШІ У 2026 РОЦІ</a:t>
            </a:r>
            <a:endParaRPr lang="en-US" sz="2800" b="1" u="sng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500255" y="1607128"/>
            <a:ext cx="6373090" cy="394854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ru-RU" dirty="0" smtClean="0"/>
          </a:p>
          <a:p>
            <a:pPr marL="457200" indent="-457200" algn="ctr">
              <a:spcBef>
                <a:spcPts val="0"/>
              </a:spcBef>
              <a:buFont typeface="+mj-lt"/>
              <a:buAutoNum type="arabicPeriod" startAt="2"/>
            </a:pPr>
            <a:r>
              <a:rPr lang="ru-RU" sz="2400" b="1" i="1" dirty="0" smtClean="0">
                <a:solidFill>
                  <a:srgbClr val="0070C0"/>
                </a:solidFill>
              </a:rPr>
              <a:t>ШІ – </a:t>
            </a:r>
            <a:r>
              <a:rPr lang="ru-RU" sz="2400" b="1" i="1" dirty="0" smtClean="0">
                <a:solidFill>
                  <a:srgbClr val="0070C0"/>
                </a:solidFill>
              </a:rPr>
              <a:t>організатор</a:t>
            </a:r>
            <a:r>
              <a:rPr lang="ru-RU" sz="2400" b="1" i="1" dirty="0" smtClean="0">
                <a:solidFill>
                  <a:srgbClr val="0070C0"/>
                </a:solidFill>
              </a:rPr>
              <a:t> свят</a:t>
            </a:r>
          </a:p>
          <a:p>
            <a:pPr algn="ctr">
              <a:spcBef>
                <a:spcPts val="0"/>
              </a:spcBef>
            </a:pPr>
            <a:r>
              <a:rPr lang="ru-RU" sz="2400" b="1" i="1" dirty="0" smtClean="0">
                <a:solidFill>
                  <a:srgbClr val="0070C0"/>
                </a:solidFill>
              </a:rPr>
              <a:t> та караоке</a:t>
            </a:r>
          </a:p>
          <a:p>
            <a:pPr>
              <a:spcBef>
                <a:spcPts val="0"/>
              </a:spcBef>
            </a:pPr>
            <a:endParaRPr lang="ru-RU" b="1" i="1" dirty="0" smtClean="0"/>
          </a:p>
          <a:p>
            <a:pPr>
              <a:spcBef>
                <a:spcPts val="0"/>
              </a:spcBef>
            </a:pPr>
            <a:r>
              <a:rPr lang="ru-RU" dirty="0"/>
              <a:t>Штучний</a:t>
            </a:r>
            <a:r>
              <a:rPr lang="ru-RU" dirty="0"/>
              <a:t> </a:t>
            </a:r>
            <a:r>
              <a:rPr lang="ru-RU" dirty="0"/>
              <a:t>інтелект</a:t>
            </a:r>
            <a:r>
              <a:rPr lang="ru-RU" dirty="0"/>
              <a:t> </a:t>
            </a:r>
            <a:r>
              <a:rPr lang="ru-RU" dirty="0"/>
              <a:t>може</a:t>
            </a:r>
            <a:r>
              <a:rPr lang="ru-RU" dirty="0"/>
              <a:t> стати партнером у караоке, </a:t>
            </a:r>
            <a:r>
              <a:rPr lang="ru-RU" dirty="0"/>
              <a:t>підбираючи</a:t>
            </a:r>
            <a:r>
              <a:rPr lang="ru-RU" dirty="0"/>
              <a:t> </a:t>
            </a:r>
            <a:r>
              <a:rPr lang="ru-RU" dirty="0"/>
              <a:t>пісні</a:t>
            </a:r>
            <a:r>
              <a:rPr lang="ru-RU" dirty="0"/>
              <a:t>, </a:t>
            </a:r>
            <a:r>
              <a:rPr lang="ru-RU" dirty="0"/>
              <a:t>тональність</a:t>
            </a:r>
            <a:r>
              <a:rPr lang="ru-RU" dirty="0"/>
              <a:t> і </a:t>
            </a:r>
            <a:r>
              <a:rPr lang="ru-RU" dirty="0"/>
              <a:t>підказуючи</a:t>
            </a:r>
            <a:r>
              <a:rPr lang="ru-RU" dirty="0"/>
              <a:t> текст, а </a:t>
            </a:r>
            <a:r>
              <a:rPr lang="ru-RU" dirty="0"/>
              <a:t>також</a:t>
            </a:r>
            <a:r>
              <a:rPr lang="ru-RU" dirty="0"/>
              <a:t> </a:t>
            </a:r>
            <a:r>
              <a:rPr lang="ru-RU" dirty="0" smtClean="0"/>
              <a:t> </a:t>
            </a:r>
            <a:r>
              <a:rPr lang="ru-RU" dirty="0" smtClean="0"/>
              <a:t>співати</a:t>
            </a:r>
            <a:r>
              <a:rPr lang="ru-RU" dirty="0" smtClean="0"/>
              <a:t> разом з </a:t>
            </a:r>
            <a:r>
              <a:rPr lang="ru-RU" dirty="0" smtClean="0"/>
              <a:t>людиною</a:t>
            </a:r>
            <a:r>
              <a:rPr lang="ru-RU" dirty="0" smtClean="0"/>
              <a:t>. </a:t>
            </a:r>
            <a:endParaRPr lang="ru-RU" dirty="0"/>
          </a:p>
          <a:p>
            <a:pPr>
              <a:spcBef>
                <a:spcPts val="0"/>
              </a:spcBef>
            </a:pPr>
            <a:r>
              <a:rPr lang="ru-RU" dirty="0" smtClean="0"/>
              <a:t>ШІ - </a:t>
            </a:r>
            <a:r>
              <a:rPr lang="ru-RU" dirty="0" smtClean="0"/>
              <a:t>організатор</a:t>
            </a:r>
            <a:r>
              <a:rPr lang="ru-RU" dirty="0" smtClean="0"/>
              <a:t> </a:t>
            </a:r>
            <a:r>
              <a:rPr lang="ru-RU" dirty="0"/>
              <a:t>свят та </a:t>
            </a:r>
            <a:r>
              <a:rPr lang="ru-RU" dirty="0"/>
              <a:t>вечірок</a:t>
            </a:r>
            <a:r>
              <a:rPr lang="ru-RU" dirty="0"/>
              <a:t>, </a:t>
            </a:r>
            <a:r>
              <a:rPr lang="ru-RU" dirty="0"/>
              <a:t>плануючи</a:t>
            </a:r>
            <a:r>
              <a:rPr lang="ru-RU" dirty="0"/>
              <a:t> </a:t>
            </a:r>
            <a:r>
              <a:rPr lang="ru-RU" dirty="0"/>
              <a:t>програму</a:t>
            </a:r>
            <a:r>
              <a:rPr lang="ru-RU" dirty="0"/>
              <a:t>, </a:t>
            </a:r>
            <a:r>
              <a:rPr lang="ru-RU" dirty="0"/>
              <a:t>музичний</a:t>
            </a:r>
            <a:r>
              <a:rPr lang="ru-RU" dirty="0"/>
              <a:t> </a:t>
            </a:r>
            <a:r>
              <a:rPr lang="ru-RU" dirty="0"/>
              <a:t>супровід</a:t>
            </a:r>
            <a:r>
              <a:rPr lang="ru-RU" dirty="0"/>
              <a:t>, </a:t>
            </a:r>
            <a:r>
              <a:rPr lang="ru-RU" dirty="0"/>
              <a:t>розваги</a:t>
            </a:r>
            <a:r>
              <a:rPr lang="ru-RU" dirty="0"/>
              <a:t> для гостей і </a:t>
            </a:r>
            <a:r>
              <a:rPr lang="ru-RU" dirty="0"/>
              <a:t>цікаві</a:t>
            </a:r>
            <a:r>
              <a:rPr lang="ru-RU" dirty="0"/>
              <a:t> </a:t>
            </a:r>
            <a:r>
              <a:rPr lang="ru-RU" dirty="0"/>
              <a:t>конкурси</a:t>
            </a:r>
            <a:r>
              <a:rPr lang="ru-RU" dirty="0"/>
              <a:t>.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38" y="1939636"/>
            <a:ext cx="5008418" cy="333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8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401783"/>
            <a:ext cx="9407236" cy="1039090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800" b="1" u="sng" dirty="0" smtClean="0">
                <a:latin typeface="+mn-lt"/>
              </a:rPr>
              <a:t>ЯКИМ Я БАЧУ ШІ У 2026 РОЦІ</a:t>
            </a:r>
            <a:endParaRPr lang="en-US" sz="2800" b="1" u="sng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81600" y="1662546"/>
            <a:ext cx="6386946" cy="389312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ru-RU" dirty="0" smtClean="0"/>
          </a:p>
          <a:p>
            <a:pPr marL="457200" indent="-457200" algn="ctr">
              <a:spcBef>
                <a:spcPts val="0"/>
              </a:spcBef>
              <a:buFont typeface="+mj-lt"/>
              <a:buAutoNum type="arabicPeriod" startAt="3"/>
            </a:pPr>
            <a:r>
              <a:rPr lang="ru-RU" sz="2400" b="1" i="1" dirty="0" smtClean="0">
                <a:solidFill>
                  <a:srgbClr val="0070C0"/>
                </a:solidFill>
              </a:rPr>
              <a:t>ШІ – партнер</a:t>
            </a:r>
          </a:p>
          <a:p>
            <a:pPr algn="ctr">
              <a:spcBef>
                <a:spcPts val="0"/>
              </a:spcBef>
            </a:pPr>
            <a:r>
              <a:rPr lang="ru-RU" sz="2400" b="1" i="1" dirty="0" smtClean="0">
                <a:solidFill>
                  <a:srgbClr val="0070C0"/>
                </a:solidFill>
              </a:rPr>
              <a:t> у </a:t>
            </a:r>
            <a:r>
              <a:rPr lang="ru-RU" sz="2400" b="1" i="1" dirty="0" smtClean="0">
                <a:solidFill>
                  <a:srgbClr val="0070C0"/>
                </a:solidFill>
              </a:rPr>
              <a:t>збереженні</a:t>
            </a:r>
            <a:r>
              <a:rPr lang="ru-RU" sz="2400" b="1" i="1" dirty="0" smtClean="0">
                <a:solidFill>
                  <a:srgbClr val="0070C0"/>
                </a:solidFill>
              </a:rPr>
              <a:t> </a:t>
            </a:r>
            <a:r>
              <a:rPr lang="ru-RU" sz="2400" b="1" i="1" dirty="0" smtClean="0">
                <a:solidFill>
                  <a:srgbClr val="0070C0"/>
                </a:solidFill>
              </a:rPr>
              <a:t>планети</a:t>
            </a:r>
            <a:endParaRPr lang="ru-RU" sz="2400" b="1" i="1" dirty="0" smtClean="0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</a:pPr>
            <a:endParaRPr lang="ru-RU" b="1" i="1" dirty="0" smtClean="0"/>
          </a:p>
          <a:p>
            <a:pPr>
              <a:spcBef>
                <a:spcPts val="0"/>
              </a:spcBef>
            </a:pPr>
            <a:r>
              <a:rPr lang="ru-RU" dirty="0"/>
              <a:t>Штучний</a:t>
            </a:r>
            <a:r>
              <a:rPr lang="ru-RU" dirty="0"/>
              <a:t> </a:t>
            </a:r>
            <a:r>
              <a:rPr lang="ru-RU" dirty="0"/>
              <a:t>інтелект</a:t>
            </a:r>
            <a:r>
              <a:rPr lang="ru-RU" dirty="0"/>
              <a:t> </a:t>
            </a:r>
            <a:r>
              <a:rPr lang="ru-RU" dirty="0"/>
              <a:t>прогнозуватиме</a:t>
            </a:r>
            <a:r>
              <a:rPr lang="ru-RU" dirty="0"/>
              <a:t> </a:t>
            </a:r>
            <a:r>
              <a:rPr lang="ru-RU" dirty="0"/>
              <a:t>кліматичні</a:t>
            </a:r>
            <a:r>
              <a:rPr lang="ru-RU" dirty="0"/>
              <a:t> </a:t>
            </a:r>
            <a:r>
              <a:rPr lang="ru-RU" dirty="0"/>
              <a:t>зміни</a:t>
            </a:r>
            <a:r>
              <a:rPr lang="ru-RU" dirty="0"/>
              <a:t>, </a:t>
            </a:r>
            <a:r>
              <a:rPr lang="ru-RU" dirty="0"/>
              <a:t>оптимізуватиме</a:t>
            </a:r>
            <a:r>
              <a:rPr lang="ru-RU" dirty="0"/>
              <a:t> </a:t>
            </a:r>
            <a:r>
              <a:rPr lang="ru-RU" dirty="0"/>
              <a:t>використання</a:t>
            </a:r>
            <a:r>
              <a:rPr lang="ru-RU" dirty="0"/>
              <a:t> </a:t>
            </a:r>
            <a:r>
              <a:rPr lang="ru-RU" dirty="0"/>
              <a:t>ресурсів</a:t>
            </a:r>
            <a:r>
              <a:rPr lang="ru-RU" dirty="0"/>
              <a:t>, </a:t>
            </a:r>
            <a:r>
              <a:rPr lang="ru-RU" dirty="0"/>
              <a:t>допомагатиме</a:t>
            </a:r>
            <a:r>
              <a:rPr lang="ru-RU" dirty="0"/>
              <a:t> </a:t>
            </a:r>
            <a:r>
              <a:rPr lang="ru-RU" dirty="0"/>
              <a:t>зменшувати</a:t>
            </a:r>
            <a:r>
              <a:rPr lang="ru-RU" dirty="0"/>
              <a:t> </a:t>
            </a:r>
            <a:r>
              <a:rPr lang="ru-RU" dirty="0"/>
              <a:t>відходи</a:t>
            </a:r>
            <a:r>
              <a:rPr lang="ru-RU" dirty="0"/>
              <a:t> та </a:t>
            </a:r>
            <a:r>
              <a:rPr lang="ru-RU" dirty="0"/>
              <a:t>розробляти</a:t>
            </a:r>
            <a:r>
              <a:rPr lang="ru-RU" dirty="0"/>
              <a:t> </a:t>
            </a:r>
            <a:r>
              <a:rPr lang="ru-RU" dirty="0"/>
              <a:t>екологічно</a:t>
            </a:r>
            <a:r>
              <a:rPr lang="ru-RU" dirty="0"/>
              <a:t> </a:t>
            </a:r>
            <a:r>
              <a:rPr lang="ru-RU" dirty="0"/>
              <a:t>безпечні</a:t>
            </a:r>
            <a:r>
              <a:rPr lang="ru-RU" dirty="0"/>
              <a:t> </a:t>
            </a:r>
            <a:r>
              <a:rPr lang="ru-RU" dirty="0"/>
              <a:t>рішення</a:t>
            </a:r>
            <a:r>
              <a:rPr lang="ru-RU" dirty="0"/>
              <a:t> для </a:t>
            </a:r>
            <a:r>
              <a:rPr lang="ru-RU" dirty="0"/>
              <a:t>міст</a:t>
            </a:r>
            <a:r>
              <a:rPr lang="ru-RU" dirty="0"/>
              <a:t> і </a:t>
            </a:r>
            <a:r>
              <a:rPr lang="ru-RU" dirty="0"/>
              <a:t>сільського</a:t>
            </a:r>
            <a:r>
              <a:rPr lang="ru-RU" dirty="0"/>
              <a:t> </a:t>
            </a:r>
            <a:r>
              <a:rPr lang="ru-RU" dirty="0"/>
              <a:t>господарства</a:t>
            </a:r>
            <a:r>
              <a:rPr lang="ru-RU" dirty="0" smtClean="0"/>
              <a:t>.</a:t>
            </a:r>
          </a:p>
          <a:p>
            <a:pPr>
              <a:spcBef>
                <a:spcPts val="0"/>
              </a:spcBef>
            </a:pPr>
            <a:r>
              <a:rPr lang="ru-RU" dirty="0" smtClean="0"/>
              <a:t>Штучний</a:t>
            </a:r>
            <a:r>
              <a:rPr lang="ru-RU" dirty="0" smtClean="0"/>
              <a:t> </a:t>
            </a:r>
            <a:r>
              <a:rPr lang="ru-RU" dirty="0" smtClean="0"/>
              <a:t>інтелект</a:t>
            </a:r>
            <a:r>
              <a:rPr lang="ru-RU" dirty="0" smtClean="0"/>
              <a:t> </a:t>
            </a:r>
            <a:r>
              <a:rPr lang="ru-RU" dirty="0" smtClean="0"/>
              <a:t>може</a:t>
            </a:r>
            <a:r>
              <a:rPr lang="ru-RU" dirty="0" smtClean="0"/>
              <a:t> </a:t>
            </a:r>
            <a:r>
              <a:rPr lang="ru-RU" dirty="0" smtClean="0"/>
              <a:t>оптимізувати</a:t>
            </a:r>
            <a:r>
              <a:rPr lang="ru-RU" dirty="0" smtClean="0"/>
              <a:t> </a:t>
            </a:r>
            <a:r>
              <a:rPr lang="ru-RU" dirty="0"/>
              <a:t>використання</a:t>
            </a:r>
            <a:r>
              <a:rPr lang="ru-RU" dirty="0"/>
              <a:t> </a:t>
            </a:r>
            <a:r>
              <a:rPr lang="ru-RU" dirty="0"/>
              <a:t>корисних</a:t>
            </a:r>
            <a:r>
              <a:rPr lang="ru-RU" dirty="0"/>
              <a:t> </a:t>
            </a:r>
            <a:r>
              <a:rPr lang="ru-RU" dirty="0"/>
              <a:t>копалин</a:t>
            </a:r>
            <a:r>
              <a:rPr lang="ru-RU" dirty="0"/>
              <a:t> — </a:t>
            </a:r>
            <a:r>
              <a:rPr lang="ru-RU" dirty="0"/>
              <a:t>знаходити</a:t>
            </a:r>
            <a:r>
              <a:rPr lang="ru-RU" dirty="0"/>
              <a:t> </a:t>
            </a:r>
            <a:r>
              <a:rPr lang="ru-RU" dirty="0"/>
              <a:t>ресурси</a:t>
            </a:r>
            <a:r>
              <a:rPr lang="ru-RU" dirty="0"/>
              <a:t> </a:t>
            </a:r>
            <a:r>
              <a:rPr lang="ru-RU" dirty="0"/>
              <a:t>точніше</a:t>
            </a:r>
            <a:r>
              <a:rPr lang="ru-RU" dirty="0"/>
              <a:t>, </a:t>
            </a:r>
            <a:r>
              <a:rPr lang="ru-RU" dirty="0"/>
              <a:t>мінімізувати</a:t>
            </a:r>
            <a:r>
              <a:rPr lang="ru-RU" dirty="0"/>
              <a:t> </a:t>
            </a:r>
            <a:r>
              <a:rPr lang="ru-RU" dirty="0"/>
              <a:t>витрати</a:t>
            </a:r>
            <a:r>
              <a:rPr lang="ru-RU" dirty="0"/>
              <a:t> та </a:t>
            </a:r>
            <a:r>
              <a:rPr lang="ru-RU" dirty="0"/>
              <a:t>зменшувати</a:t>
            </a:r>
            <a:r>
              <a:rPr lang="ru-RU" dirty="0"/>
              <a:t> шкоду для </a:t>
            </a:r>
            <a:r>
              <a:rPr lang="ru-RU" dirty="0"/>
              <a:t>природи</a:t>
            </a:r>
            <a:r>
              <a:rPr lang="ru-RU" dirty="0"/>
              <a:t>.</a:t>
            </a:r>
            <a:endParaRPr lang="ru-RU" dirty="0" smtClean="0"/>
          </a:p>
          <a:p>
            <a:pPr>
              <a:spcBef>
                <a:spcPts val="0"/>
              </a:spcBef>
            </a:pP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4" y="1662546"/>
            <a:ext cx="3297382" cy="494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1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4618" y="401783"/>
            <a:ext cx="9407236" cy="1039090"/>
          </a:xfrm>
        </p:spPr>
        <p:txBody>
          <a:bodyPr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ru-RU" sz="2800" b="1" u="sng" dirty="0" smtClean="0">
                <a:latin typeface="+mn-lt"/>
              </a:rPr>
              <a:t>ЯКИМ Я БАЧУ ШІ У 2026 РОЦІ</a:t>
            </a:r>
            <a:endParaRPr lang="en-US" sz="2800" b="1" u="sng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140036" y="1662546"/>
            <a:ext cx="6386946" cy="389312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endParaRPr lang="ru-RU" dirty="0" smtClean="0"/>
          </a:p>
          <a:p>
            <a:pPr marL="457200" indent="-457200" algn="ctr">
              <a:spcBef>
                <a:spcPts val="0"/>
              </a:spcBef>
              <a:buFont typeface="+mj-lt"/>
              <a:buAutoNum type="arabicPeriod" startAt="4"/>
            </a:pPr>
            <a:r>
              <a:rPr lang="ru-RU" sz="2400" b="1" i="1" dirty="0" smtClean="0">
                <a:solidFill>
                  <a:srgbClr val="0070C0"/>
                </a:solidFill>
              </a:rPr>
              <a:t>ШІ – </a:t>
            </a:r>
            <a:r>
              <a:rPr lang="ru-RU" sz="2400" b="1" i="1" dirty="0" smtClean="0">
                <a:solidFill>
                  <a:srgbClr val="0070C0"/>
                </a:solidFill>
              </a:rPr>
              <a:t>попереджає</a:t>
            </a:r>
            <a:r>
              <a:rPr lang="ru-RU" sz="2400" b="1" i="1" dirty="0" smtClean="0">
                <a:solidFill>
                  <a:srgbClr val="0070C0"/>
                </a:solidFill>
              </a:rPr>
              <a:t> про </a:t>
            </a:r>
            <a:r>
              <a:rPr lang="ru-RU" sz="2400" b="1" i="1" dirty="0" smtClean="0">
                <a:solidFill>
                  <a:srgbClr val="0070C0"/>
                </a:solidFill>
              </a:rPr>
              <a:t>небезпеку</a:t>
            </a:r>
            <a:endParaRPr lang="ru-RU" sz="2400" b="1" i="1" dirty="0" smtClean="0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</a:pPr>
            <a:endParaRPr lang="ru-RU" b="1" i="1" dirty="0" smtClean="0"/>
          </a:p>
          <a:p>
            <a:pPr>
              <a:spcBef>
                <a:spcPts val="0"/>
              </a:spcBef>
            </a:pPr>
            <a:endParaRPr lang="ru-RU" dirty="0" smtClean="0"/>
          </a:p>
          <a:p>
            <a:pPr>
              <a:spcBef>
                <a:spcPts val="0"/>
              </a:spcBef>
            </a:pPr>
            <a:r>
              <a:rPr lang="ru-RU" dirty="0" smtClean="0"/>
              <a:t>Штучний</a:t>
            </a:r>
            <a:r>
              <a:rPr lang="ru-RU" dirty="0" smtClean="0"/>
              <a:t> </a:t>
            </a:r>
            <a:r>
              <a:rPr lang="ru-RU" dirty="0" smtClean="0"/>
              <a:t>інтелект</a:t>
            </a:r>
            <a:r>
              <a:rPr lang="ru-RU" dirty="0" smtClean="0"/>
              <a:t> </a:t>
            </a:r>
            <a:r>
              <a:rPr lang="ru-RU" dirty="0" smtClean="0"/>
              <a:t>може</a:t>
            </a:r>
            <a:r>
              <a:rPr lang="ru-RU" dirty="0" smtClean="0"/>
              <a:t> </a:t>
            </a:r>
            <a:r>
              <a:rPr lang="ru-RU" dirty="0" smtClean="0"/>
              <a:t>допомагати</a:t>
            </a:r>
            <a:r>
              <a:rPr lang="ru-RU" dirty="0" smtClean="0"/>
              <a:t> </a:t>
            </a:r>
            <a:r>
              <a:rPr lang="ru-RU" dirty="0"/>
              <a:t>збивати</a:t>
            </a:r>
            <a:r>
              <a:rPr lang="ru-RU" dirty="0"/>
              <a:t> </a:t>
            </a:r>
            <a:r>
              <a:rPr lang="ru-RU" dirty="0"/>
              <a:t>шахеди</a:t>
            </a:r>
            <a:r>
              <a:rPr lang="ru-RU" dirty="0"/>
              <a:t> та </a:t>
            </a:r>
            <a:r>
              <a:rPr lang="ru-RU" dirty="0"/>
              <a:t>ракети</a:t>
            </a:r>
            <a:r>
              <a:rPr lang="ru-RU" dirty="0"/>
              <a:t> шляхом </a:t>
            </a:r>
            <a:r>
              <a:rPr lang="ru-RU" dirty="0"/>
              <a:t>швидкого</a:t>
            </a:r>
            <a:r>
              <a:rPr lang="ru-RU" dirty="0"/>
              <a:t> </a:t>
            </a:r>
            <a:r>
              <a:rPr lang="ru-RU" dirty="0"/>
              <a:t>аналізу</a:t>
            </a:r>
            <a:r>
              <a:rPr lang="ru-RU" dirty="0"/>
              <a:t> </a:t>
            </a:r>
            <a:r>
              <a:rPr lang="ru-RU" dirty="0"/>
              <a:t>траєкторій</a:t>
            </a:r>
            <a:r>
              <a:rPr lang="ru-RU" dirty="0"/>
              <a:t> і </a:t>
            </a:r>
            <a:r>
              <a:rPr lang="ru-RU" dirty="0"/>
              <a:t>керування</a:t>
            </a:r>
            <a:r>
              <a:rPr lang="ru-RU" dirty="0"/>
              <a:t> </a:t>
            </a:r>
            <a:r>
              <a:rPr lang="ru-RU" dirty="0"/>
              <a:t>протиракетними</a:t>
            </a:r>
            <a:r>
              <a:rPr lang="ru-RU" dirty="0"/>
              <a:t> системами.</a:t>
            </a:r>
          </a:p>
          <a:p>
            <a:pPr>
              <a:spcBef>
                <a:spcPts val="0"/>
              </a:spcBef>
            </a:pPr>
            <a:endParaRPr lang="ru-RU" dirty="0" smtClean="0"/>
          </a:p>
          <a:p>
            <a:pPr>
              <a:spcBef>
                <a:spcPts val="0"/>
              </a:spcBef>
            </a:pPr>
            <a:r>
              <a:rPr lang="ru-RU" dirty="0" smtClean="0"/>
              <a:t>Штучний</a:t>
            </a:r>
            <a:r>
              <a:rPr lang="ru-RU" dirty="0" smtClean="0"/>
              <a:t> </a:t>
            </a:r>
            <a:r>
              <a:rPr lang="ru-RU" dirty="0"/>
              <a:t>інтелект</a:t>
            </a:r>
            <a:r>
              <a:rPr lang="ru-RU" dirty="0"/>
              <a:t> </a:t>
            </a:r>
            <a:r>
              <a:rPr lang="ru-RU" dirty="0"/>
              <a:t>може</a:t>
            </a:r>
            <a:r>
              <a:rPr lang="ru-RU" dirty="0"/>
              <a:t> </a:t>
            </a:r>
            <a:r>
              <a:rPr lang="ru-RU" dirty="0"/>
              <a:t>аналізувати</a:t>
            </a:r>
            <a:r>
              <a:rPr lang="ru-RU" dirty="0"/>
              <a:t> </a:t>
            </a:r>
            <a:r>
              <a:rPr lang="ru-RU" dirty="0"/>
              <a:t>дані</a:t>
            </a:r>
            <a:r>
              <a:rPr lang="ru-RU" dirty="0"/>
              <a:t> з </a:t>
            </a:r>
            <a:r>
              <a:rPr lang="ru-RU" dirty="0"/>
              <a:t>сейсмостанцій</a:t>
            </a:r>
            <a:r>
              <a:rPr lang="ru-RU" dirty="0"/>
              <a:t>, </a:t>
            </a:r>
            <a:r>
              <a:rPr lang="ru-RU" dirty="0"/>
              <a:t>датчиків</a:t>
            </a:r>
            <a:r>
              <a:rPr lang="ru-RU" dirty="0"/>
              <a:t> і </a:t>
            </a:r>
            <a:r>
              <a:rPr lang="ru-RU" dirty="0"/>
              <a:t>супутників</a:t>
            </a:r>
            <a:r>
              <a:rPr lang="ru-RU" dirty="0"/>
              <a:t>, </a:t>
            </a:r>
            <a:r>
              <a:rPr lang="ru-RU" dirty="0"/>
              <a:t>щоб</a:t>
            </a:r>
            <a:r>
              <a:rPr lang="ru-RU" dirty="0"/>
              <a:t> </a:t>
            </a:r>
            <a:r>
              <a:rPr lang="ru-RU" dirty="0"/>
              <a:t>вчасно</a:t>
            </a:r>
            <a:r>
              <a:rPr lang="ru-RU" dirty="0"/>
              <a:t> </a:t>
            </a:r>
            <a:r>
              <a:rPr lang="ru-RU" dirty="0"/>
              <a:t>виявляти</a:t>
            </a:r>
            <a:r>
              <a:rPr lang="ru-RU" dirty="0"/>
              <a:t> </a:t>
            </a:r>
            <a:r>
              <a:rPr lang="ru-RU" dirty="0"/>
              <a:t>ознаки</a:t>
            </a:r>
            <a:r>
              <a:rPr lang="ru-RU" dirty="0"/>
              <a:t> </a:t>
            </a:r>
            <a:r>
              <a:rPr lang="ru-RU" dirty="0"/>
              <a:t>землетрусів</a:t>
            </a:r>
            <a:r>
              <a:rPr lang="ru-RU" dirty="0"/>
              <a:t> і </a:t>
            </a:r>
            <a:r>
              <a:rPr lang="ru-RU" dirty="0"/>
              <a:t>цунамі</a:t>
            </a:r>
            <a:r>
              <a:rPr lang="ru-RU" dirty="0"/>
              <a:t> та </a:t>
            </a:r>
            <a:r>
              <a:rPr lang="ru-RU" dirty="0"/>
              <a:t>попереджати</a:t>
            </a:r>
            <a:r>
              <a:rPr lang="ru-RU" dirty="0"/>
              <a:t> людей про </a:t>
            </a:r>
            <a:r>
              <a:rPr lang="ru-RU" dirty="0"/>
              <a:t>небезпеку</a:t>
            </a:r>
            <a:r>
              <a:rPr lang="ru-RU" dirty="0" smtClean="0"/>
              <a:t>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66" y="4219075"/>
            <a:ext cx="3935660" cy="218172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" y="1662547"/>
            <a:ext cx="3924301" cy="220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00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След самолета</Template>
  <TotalTime>155</TotalTime>
  <Words>441</Words>
  <Application>Microsoft Office PowerPoint</Application>
  <PresentationFormat>Широкоэкранный</PresentationFormat>
  <Paragraphs>51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Algerian</vt:lpstr>
      <vt:lpstr>Arial</vt:lpstr>
      <vt:lpstr>Arial Black</vt:lpstr>
      <vt:lpstr>Century Gothic</vt:lpstr>
      <vt:lpstr>Wingdings</vt:lpstr>
      <vt:lpstr>След самолета</vt:lpstr>
      <vt:lpstr>мАйбутнє ші у 2026:що чекає нас після проривів 2025 року ?</vt:lpstr>
      <vt:lpstr>2025 -   Рік прориву для розвитку штучного інтелекту</vt:lpstr>
      <vt:lpstr>Ші став доступнішим для звичайних людей</vt:lpstr>
      <vt:lpstr>DeepSeek і нові підходи  до масштабованого навчання </vt:lpstr>
      <vt:lpstr>Визнання і впровадження ШІ у реальному світІ</vt:lpstr>
      <vt:lpstr>ЯКИМ Я БАЧУ ШІ У 2026 РОЦІ</vt:lpstr>
      <vt:lpstr>ЯКИМ Я БАЧУ ШІ У 2026 РОЦІ</vt:lpstr>
      <vt:lpstr>ЯКИМ Я БАЧУ ШІ У 2026 РОЦІ</vt:lpstr>
      <vt:lpstr>ЯКИМ Я БАЧУ ШІ У 2026 РОЦІ</vt:lpstr>
      <vt:lpstr>ДЯКУЮ ЗА УВАГУ!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мАйбутнє ші у 2026:що чекає нас після проривів 2025 року ?</dc:title>
  <dc:creator>Влад</dc:creator>
  <cp:lastModifiedBy>Влад</cp:lastModifiedBy>
  <cp:revision>33</cp:revision>
  <dcterms:created xsi:type="dcterms:W3CDTF">2026-01-21T08:19:45Z</dcterms:created>
  <dcterms:modified xsi:type="dcterms:W3CDTF">2026-01-21T10:55:19Z</dcterms:modified>
</cp:coreProperties>
</file>

<file path=docProps/thumbnail.jpeg>
</file>